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8" r:id="rId1"/>
  </p:sldMasterIdLst>
  <p:notesMasterIdLst>
    <p:notesMasterId r:id="rId13"/>
  </p:notesMasterIdLst>
  <p:sldIdLst>
    <p:sldId id="267" r:id="rId2"/>
    <p:sldId id="256" r:id="rId3"/>
    <p:sldId id="262" r:id="rId4"/>
    <p:sldId id="260" r:id="rId5"/>
    <p:sldId id="259" r:id="rId6"/>
    <p:sldId id="261" r:id="rId7"/>
    <p:sldId id="263" r:id="rId8"/>
    <p:sldId id="266" r:id="rId9"/>
    <p:sldId id="264" r:id="rId10"/>
    <p:sldId id="268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51"/>
    <p:restoredTop sz="94686"/>
  </p:normalViewPr>
  <p:slideViewPr>
    <p:cSldViewPr snapToGrid="0">
      <p:cViewPr varScale="1">
        <p:scale>
          <a:sx n="101" d="100"/>
          <a:sy n="101" d="100"/>
        </p:scale>
        <p:origin x="6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7T15:48:33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24575,'0'96'0,"0"0"0,0-29 0,0 32 0,0-21 0,0-72 0,0-9 0,0-1 0,0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7T15:51:39.2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542 512 24575,'-45'-17'0,"3"-3"0,0-5 0,6 1 0,12 2 0,8 4 0,9 3 0,4 3 0,2 3 0,0 0 0,1 1 0,0-2 0,0-1 0,0-2 0,0 1 0,0-1 0,0-2 0,0 0 0,0-1 0,0 1 0,0 3 0,0 0 0,-4 4 0,0 2 0,-4-3 0,-9-7 0,-3-6 0,-1 2 0,3 1 0,6 5 0,-3-1 0,-2-4 0,-1 1 0,1 6 0,6 4 0,0 6 0,-1 2 0,0 0 0,-1 0 0,1 0 0,4 1 0,1 5 0,0 5 0,1 2 0,0 1 0,2-2 0,0 1 0,-2 3 0,-3 12 0,-2 10 0,2 2 0,4-4 0,4-12 0,4-11 0,4-4 0,5-2 0,6-2 0,0-1 0,-1-2 0,-2-2 0,-1 0 0,-2 0 0,0 1 0,2 1 0,-3 4 0,-2 0 0,-3 1 0,-2 0 0,-2 0 0,-1 2 0,-1 0 0,1 2 0,-1 4 0,0 2 0,0 2 0,0 0 0,0 3 0,0 0 0,0-1 0,0-1 0,0-5 0,0-2 0,0-4 0,0-1 0,0 1 0,0 0 0,0 0 0,0-4 0,0-1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7T15:51:42.3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161 156 24575,'0'-34'0,"0"-4"0,0 1 0,-2 9 0,-1 13 0,-2 12 0,-3 3 0,-1 0 0,-1 0 0,-1 0 0,1 0 0,-2 0 0,2 0 0,-2 0 0,-1 0 0,0 3 0,1 5 0,0 6 0,4 1 0,1 1 0,4-1 0,5-4 0,4-1 0,5-3 0,0 0 0,-1 1 0,-1-2 0,-1 2 0,-3-4 0,-1-1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7T21:28:02.60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 6 20151,'-5'-3'0,"1"1"0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7T21:28:16.18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7T21:28:23.66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7T15:48:47.75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7T15:48:48.97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7T15:48:51.15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7T15:51:18.44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7T15:51:19.22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7T15:51:27.5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7T15:51:28.6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7T15:51:31.5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70 24575,'0'17'0,"0"1"0,0-9 0,0 1 0,0-1 0,2 1 0,11 15 0,10 10 0,6 6 0,0-1 0,-10-15 0,-4-10 0,-3-7 0,-3-4 0,0-5 0,-4-1 0,1-2 0,-1-2 0,2-1 0,3 0 0,-2 1 0,3 0 0,-2-1 0,-1 0 0,0 0 0,1 1 0,0 1 0,-1 1 0,-2 0 0,-1 2 0,1 0 0,0-2 0,4 1 0,1-1 0,-1-3 0,-3-1 0,-3-2 0,-3-6 0,-7-5 0,-9-5 0,-9-4 0,-6 2 0,0 4 0,1 6 0,1 6 0,1 5 0,3 5 0,7 2 0,5-1 0,2-1 0,2-3 0,-3-2 0,-1-1 0,5 3 0,1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0DAA0-ED9C-6243-84D9-7C4675234784}" type="datetimeFigureOut">
              <a:rPr lang="en-US" smtClean="0"/>
              <a:t>6/16/25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DFA05-9D25-D545-804A-0DB6A7426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27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DFA05-9D25-D545-804A-0DB6A74260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DFA05-9D25-D545-804A-0DB6A74260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92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AA9EE-C630-45D3-46B7-EC73BF3C6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878971-DE1E-D81D-9D03-3D0B905DDD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CC485-937D-DAC6-CFA4-C051FBD13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CD73-6CF5-7140-9344-7BD997C455EF}" type="datetimeFigureOut">
              <a:rPr lang="en-US" smtClean="0"/>
              <a:t>6/16/25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7B0E2-D521-C49D-C7F0-C8A7E8C0F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57061-78D9-1ACE-86D9-8DB740AD3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C060-65F6-FF4A-8B56-15CDC5109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95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D258F-002D-9D29-8D4D-D3876616E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7CCCA5-E7D6-AB56-189E-551D28E85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77651-FAD7-9B7B-E5C8-9E3C9E7F6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CD73-6CF5-7140-9344-7BD997C455EF}" type="datetimeFigureOut">
              <a:rPr lang="en-US" smtClean="0"/>
              <a:t>6/16/25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D57E5-FE49-2ECF-2E93-2E0B5539C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2455D-FBEE-F45C-0CFA-AB2CA5726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C060-65F6-FF4A-8B56-15CDC5109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80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CF265D-3E39-74BF-80CE-8681C6FDA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B7F584-AA8C-7BB2-9927-402E321F0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4409A-3A6B-0246-3973-F0DEA6DF8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CD73-6CF5-7140-9344-7BD997C455EF}" type="datetimeFigureOut">
              <a:rPr lang="en-US" smtClean="0"/>
              <a:t>6/16/25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C8319-27AB-2F12-D9C7-1D5A34B4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9E1E6-B1C0-098C-683D-EC956A6CE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C060-65F6-FF4A-8B56-15CDC5109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9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35970-1F29-1415-F88B-1C1EF4E18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756B6-E22E-9E4A-158D-D588C0945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1A8D0-DAC3-61F1-6F52-C87519690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CD73-6CF5-7140-9344-7BD997C455EF}" type="datetimeFigureOut">
              <a:rPr lang="en-US" smtClean="0"/>
              <a:t>6/16/25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7F05E-6A87-A87D-3D6E-5E7C1E26D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BA571-28C3-4A3C-00EC-73439334F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C060-65F6-FF4A-8B56-15CDC5109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2B9EF-5CEF-5C98-C5C0-4D763FFF1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FC01E-F37E-25BA-269A-CF63AAF78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433E3-0844-4D43-7EDA-40A7729D4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CD73-6CF5-7140-9344-7BD997C455EF}" type="datetimeFigureOut">
              <a:rPr lang="en-US" smtClean="0"/>
              <a:t>6/16/25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B791C-8B6C-D25F-F44C-9D50882DD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8DC0D-CA68-8859-CEEE-46FC90A70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C060-65F6-FF4A-8B56-15CDC5109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3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9B146-EEBD-C8CF-0299-E79C012A1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ABBED-A6F7-5B3E-F0CF-511EAA49E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074C0D-C59F-9852-3B64-3B2C189E4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165849-40DD-1FB6-9FC7-0F337684A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CD73-6CF5-7140-9344-7BD997C455EF}" type="datetimeFigureOut">
              <a:rPr lang="en-US" smtClean="0"/>
              <a:t>6/16/25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FEABE3-1415-B973-72B7-72564BD1C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B36C4B-97EE-B450-671E-3F40B23A3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C060-65F6-FF4A-8B56-15CDC5109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37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58B95-9698-D9D1-F270-049E8070C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75CF4-4E34-E5F6-35CF-88656441E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C7A82C-3186-10FA-2DFA-131FD4CE6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CF183A-A858-FD59-3542-BB7DE914ED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D2B309-2FDE-963A-778B-6764755098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F71CCC-988C-49E2-A435-0229CFC1A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CD73-6CF5-7140-9344-7BD997C455EF}" type="datetimeFigureOut">
              <a:rPr lang="en-US" smtClean="0"/>
              <a:t>6/16/25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7F2416-3164-9DCD-C5D1-5E5487E0C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7C84F-370E-5850-E2FA-32C69EFFB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C060-65F6-FF4A-8B56-15CDC5109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84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21AB5-1603-6769-CB3D-BF778043A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772836-FF9F-3230-F8A3-AB9983483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CD73-6CF5-7140-9344-7BD997C455EF}" type="datetimeFigureOut">
              <a:rPr lang="en-US" smtClean="0"/>
              <a:t>6/16/25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A62BC7-8BC3-53A8-58F9-69F086D6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C40795-E2F3-5018-FC04-97799FE39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C060-65F6-FF4A-8B56-15CDC5109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45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7C0768-0F72-1C20-B8D1-33052CF77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CD73-6CF5-7140-9344-7BD997C455EF}" type="datetimeFigureOut">
              <a:rPr lang="en-US" smtClean="0"/>
              <a:t>6/16/25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D73CBC-51BA-2AF2-AE9E-FF59E4227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AC2F51-F8EE-F6EA-91B1-3696BECE4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C060-65F6-FF4A-8B56-15CDC5109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13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85818-6621-CC70-1F97-0DC897C2F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9DDAC-A96C-307A-0D77-E7AFA79DB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5EBA64-FD27-5CA9-D091-04503DF68C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2D2719-F51E-2423-2DFB-D0C8ECDC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CD73-6CF5-7140-9344-7BD997C455EF}" type="datetimeFigureOut">
              <a:rPr lang="en-US" smtClean="0"/>
              <a:t>6/16/25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9BAB6F-C9DB-E0F7-6F64-08D6288C0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41BD28-BACD-2B17-6B07-1BF690223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C060-65F6-FF4A-8B56-15CDC5109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59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9B8D2-31E1-22C9-AF83-30810ACC9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022544-D5B4-6748-B5D6-42AD128ED0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9712C4-D8AB-B8FE-01D0-F3C2C5F66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7AD7A9-7A57-D39A-D1E1-4C1233A0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CD73-6CF5-7140-9344-7BD997C455EF}" type="datetimeFigureOut">
              <a:rPr lang="en-US" smtClean="0"/>
              <a:t>6/16/25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A0720D-8C8E-E336-F403-0223AD44B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056C2-5583-60F0-9C37-34A81D2D7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C060-65F6-FF4A-8B56-15CDC5109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35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83E457-CCF6-77B6-7DC2-80340C36B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7E3AE-71B6-E575-CC2C-CA094D049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24EEE-95FB-F3C9-6A59-E2864362C8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FBCD73-6CF5-7140-9344-7BD997C455EF}" type="datetimeFigureOut">
              <a:rPr lang="en-US" smtClean="0"/>
              <a:t>6/16/25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513F5-B6E3-9DCD-CE25-61EC3568B3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23E82-2B78-B4B6-D2B3-5BE330DCD9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0FC060-65F6-FF4A-8B56-15CDC5109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customXml" Target="../ink/ink9.xml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customXml" Target="../ink/ink4.xml"/><Relationship Id="rId12" Type="http://schemas.openxmlformats.org/officeDocument/2006/relationships/customXml" Target="../ink/ink8.xml"/><Relationship Id="rId17" Type="http://schemas.openxmlformats.org/officeDocument/2006/relationships/customXml" Target="../ink/ink11.xml"/><Relationship Id="rId25" Type="http://schemas.openxmlformats.org/officeDocument/2006/relationships/customXml" Target="../ink/ink13.xml"/><Relationship Id="rId2" Type="http://schemas.openxmlformats.org/officeDocument/2006/relationships/customXml" Target="../ink/ink1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8.png"/><Relationship Id="rId24" Type="http://schemas.openxmlformats.org/officeDocument/2006/relationships/image" Target="../media/image14.png"/><Relationship Id="rId5" Type="http://schemas.openxmlformats.org/officeDocument/2006/relationships/image" Target="../media/image7.png"/><Relationship Id="rId15" Type="http://schemas.openxmlformats.org/officeDocument/2006/relationships/customXml" Target="../ink/ink10.xml"/><Relationship Id="rId28" Type="http://schemas.openxmlformats.org/officeDocument/2006/relationships/image" Target="../media/image12.png"/><Relationship Id="rId10" Type="http://schemas.openxmlformats.org/officeDocument/2006/relationships/customXml" Target="../ink/ink7.xml"/><Relationship Id="rId19" Type="http://schemas.openxmlformats.org/officeDocument/2006/relationships/customXml" Target="../ink/ink12.xml"/><Relationship Id="rId4" Type="http://schemas.openxmlformats.org/officeDocument/2006/relationships/customXml" Target="../ink/ink2.xml"/><Relationship Id="rId9" Type="http://schemas.openxmlformats.org/officeDocument/2006/relationships/customXml" Target="../ink/ink6.xml"/><Relationship Id="rId14" Type="http://schemas.openxmlformats.org/officeDocument/2006/relationships/image" Target="../media/image9.png"/><Relationship Id="rId27" Type="http://schemas.openxmlformats.org/officeDocument/2006/relationships/customXml" Target="../ink/ink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09B25-1059-D322-C7A3-D9A43A816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838199"/>
            <a:ext cx="10515600" cy="1556657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Sure ways NOT to receive your scholarship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2D6DD-B91B-030A-7EF5-B0F32D422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5099"/>
            <a:ext cx="10515600" cy="34718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OUTSTANDING SCHOOL FEES</a:t>
            </a:r>
          </a:p>
          <a:p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NO THANK-YOU LETTER</a:t>
            </a:r>
          </a:p>
        </p:txBody>
      </p:sp>
    </p:spTree>
    <p:extLst>
      <p:ext uri="{BB962C8B-B14F-4D97-AF65-F5344CB8AC3E}">
        <p14:creationId xmlns:p14="http://schemas.microsoft.com/office/powerpoint/2010/main" val="3104058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836C9-E47A-D68A-788A-DE5E89E2B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63561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Aldhabi" pitchFamily="2" charset="-78"/>
                <a:cs typeface="Aldhabi" pitchFamily="2" charset="-78"/>
              </a:rPr>
              <a:t>RECIPIENTS OF THE </a:t>
            </a:r>
            <a:b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Aldhabi" pitchFamily="2" charset="-78"/>
                <a:cs typeface="Aldhabi" pitchFamily="2" charset="-78"/>
              </a:rPr>
            </a:br>
            <a:r>
              <a:rPr lang="en-US" b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Aldhabi" pitchFamily="2" charset="-78"/>
                <a:cs typeface="Aldhabi" pitchFamily="2" charset="-78"/>
              </a:rPr>
              <a:t>DISTRICT/AUTHORITY SCHOLARSHIPS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B96FB-CE8D-515D-DE18-6FC2EFCAF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6457"/>
            <a:ext cx="10515600" cy="3680506"/>
          </a:xfrm>
        </p:spPr>
        <p:txBody>
          <a:bodyPr>
            <a:normAutofit/>
          </a:bodyPr>
          <a:lstStyle/>
          <a:p>
            <a:r>
              <a:rPr lang="en-US" dirty="0">
                <a:latin typeface="Calisto MT" panose="02040603050505030304" pitchFamily="18" charset="77"/>
                <a:cs typeface="Aldhabi" pitchFamily="2" charset="-78"/>
              </a:rPr>
              <a:t>NO need to provide a stamp or address on your envelope</a:t>
            </a:r>
          </a:p>
          <a:p>
            <a:pPr marL="0" indent="0">
              <a:buNone/>
            </a:pPr>
            <a:r>
              <a:rPr lang="en-US" u="sng" dirty="0">
                <a:latin typeface="Calisto MT" panose="02040603050505030304" pitchFamily="18" charset="77"/>
                <a:cs typeface="Aldhabi" pitchFamily="2" charset="-78"/>
              </a:rPr>
              <a:t>Therefore, no need to email </a:t>
            </a:r>
            <a:r>
              <a:rPr lang="en-US" u="sng" dirty="0" err="1">
                <a:latin typeface="Calisto MT" panose="02040603050505030304" pitchFamily="18" charset="77"/>
                <a:cs typeface="Aldhabi" pitchFamily="2" charset="-78"/>
              </a:rPr>
              <a:t>Ms</a:t>
            </a:r>
            <a:r>
              <a:rPr lang="en-US" u="sng" dirty="0">
                <a:latin typeface="Calisto MT" panose="02040603050505030304" pitchFamily="18" charset="77"/>
                <a:cs typeface="Aldhabi" pitchFamily="2" charset="-78"/>
              </a:rPr>
              <a:t> Koo for donor’s address  </a:t>
            </a:r>
          </a:p>
          <a:p>
            <a:r>
              <a:rPr lang="en-US" dirty="0">
                <a:latin typeface="Calisto MT" panose="02040603050505030304" pitchFamily="18" charset="77"/>
                <a:cs typeface="Aldhabi" pitchFamily="2" charset="-78"/>
              </a:rPr>
              <a:t>Cambie will mass mail them</a:t>
            </a:r>
          </a:p>
          <a:p>
            <a:r>
              <a:rPr lang="en-US" dirty="0">
                <a:latin typeface="Calisto MT" panose="02040603050505030304" pitchFamily="18" charset="77"/>
                <a:cs typeface="Aldhabi" pitchFamily="2" charset="-78"/>
              </a:rPr>
              <a:t>HAND IN YOUR THANK-YOU LETTERS TO MS HUI</a:t>
            </a:r>
          </a:p>
          <a:p>
            <a:endParaRPr lang="en-US" dirty="0">
              <a:latin typeface="Calisto MT" panose="02040603050505030304" pitchFamily="18" charset="77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22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A0A9E-D793-75D7-E269-9761C5E19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2520" y="329184"/>
            <a:ext cx="6726351" cy="1783080"/>
          </a:xfrm>
        </p:spPr>
        <p:txBody>
          <a:bodyPr anchor="b">
            <a:normAutofit/>
          </a:bodyPr>
          <a:lstStyle/>
          <a:p>
            <a:r>
              <a:rPr lang="en-US" sz="3800" b="1" dirty="0"/>
              <a:t>Important Information for accessing your scholarship/ bursary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246F7-16E0-0FEA-B33D-44E8CE916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567836"/>
            <a:ext cx="6251110" cy="3960980"/>
          </a:xfrm>
        </p:spPr>
        <p:txBody>
          <a:bodyPr>
            <a:noAutofit/>
          </a:bodyPr>
          <a:lstStyle/>
          <a:p>
            <a:r>
              <a:rPr lang="en-US" sz="2000" dirty="0"/>
              <a:t>Make sure </a:t>
            </a:r>
            <a:r>
              <a:rPr lang="en-US" sz="2000" dirty="0" err="1"/>
              <a:t>Cambie</a:t>
            </a:r>
            <a:r>
              <a:rPr lang="en-US" sz="2000" dirty="0"/>
              <a:t> has your correct email address that </a:t>
            </a:r>
            <a:r>
              <a:rPr lang="en-US" sz="2000" b="1" dirty="0"/>
              <a:t>you will be checking regularly</a:t>
            </a:r>
          </a:p>
          <a:p>
            <a:r>
              <a:rPr lang="en-US" sz="2000" dirty="0"/>
              <a:t>Make sure </a:t>
            </a:r>
            <a:r>
              <a:rPr lang="en-US" sz="2000" dirty="0" err="1"/>
              <a:t>Cambie</a:t>
            </a:r>
            <a:r>
              <a:rPr lang="en-US" sz="2000" dirty="0"/>
              <a:t> has your correct mailing address and phone number – last year 2 scholarships were not claimed because we could not reach the scholarship recipients once they graduated</a:t>
            </a:r>
          </a:p>
          <a:p>
            <a:r>
              <a:rPr lang="en-US" sz="2000" dirty="0"/>
              <a:t>Make sure you let Ms. Ng know immediately if you are taking a gap year or if you are NOT going to post-secondary school </a:t>
            </a:r>
          </a:p>
          <a:p>
            <a:r>
              <a:rPr lang="en-US" sz="2000" dirty="0"/>
              <a:t>The rest of you please pay your tuition fees first.  Email your tuition receipt to </a:t>
            </a:r>
            <a:r>
              <a:rPr lang="en-US" sz="2000" dirty="0" err="1"/>
              <a:t>Ms</a:t>
            </a:r>
            <a:r>
              <a:rPr lang="en-US" sz="2000" dirty="0"/>
              <a:t> Ng and she will disburse your scholarship to you:  ming@sd38.c.ca</a:t>
            </a:r>
          </a:p>
        </p:txBody>
      </p:sp>
      <p:pic>
        <p:nvPicPr>
          <p:cNvPr id="5" name="Picture 4" descr="Calendar on table">
            <a:extLst>
              <a:ext uri="{FF2B5EF4-FFF2-40B4-BE49-F238E27FC236}">
                <a16:creationId xmlns:a16="http://schemas.microsoft.com/office/drawing/2014/main" id="{EF4E1D2C-2CDD-BF16-C952-7E02782462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51" r="44418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53024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043832-BEE3-A03D-DAE5-83A3C23850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96"/>
          <a:stretch/>
        </p:blipFill>
        <p:spPr>
          <a:xfrm>
            <a:off x="2165169" y="0"/>
            <a:ext cx="966964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1ABBC1-A62B-90B0-2A86-0EFB996486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228725"/>
            <a:ext cx="8562975" cy="23431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 dirty="0"/>
              <a:t>How to write a good thank-you letter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A20DE-C8F4-E914-683F-934115C7C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2353" y="3028951"/>
            <a:ext cx="5450072" cy="314801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200" dirty="0"/>
              <a:t>Keep it sincere (NO AI)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200" dirty="0"/>
              <a:t>Keep it formal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200" dirty="0"/>
              <a:t>Keep it concise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200" dirty="0"/>
              <a:t>Proof-read</a:t>
            </a:r>
          </a:p>
        </p:txBody>
      </p:sp>
    </p:spTree>
    <p:extLst>
      <p:ext uri="{BB962C8B-B14F-4D97-AF65-F5344CB8AC3E}">
        <p14:creationId xmlns:p14="http://schemas.microsoft.com/office/powerpoint/2010/main" val="1600422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3915A-FA6B-84CC-CDC6-0328E592F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/>
              <a:t>Address the scholarship/bursary donor(s) properly</a:t>
            </a:r>
          </a:p>
        </p:txBody>
      </p:sp>
      <p:pic>
        <p:nvPicPr>
          <p:cNvPr id="5" name="Picture 4" descr="Glasses on top of a book">
            <a:extLst>
              <a:ext uri="{FF2B5EF4-FFF2-40B4-BE49-F238E27FC236}">
                <a16:creationId xmlns:a16="http://schemas.microsoft.com/office/drawing/2014/main" id="{388F87FF-F13C-7534-FBE3-8D606EFBD2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16" r="29132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86155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8C508-8B79-7574-96B0-04D314E9C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1377109"/>
            <a:ext cx="3734014" cy="273243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dirty="0"/>
              <a:t>Get right to the point and express your thanks in the first sentence</a:t>
            </a:r>
          </a:p>
        </p:txBody>
      </p:sp>
      <p:pic>
        <p:nvPicPr>
          <p:cNvPr id="5" name="Content Placeholder 4" descr="Pile of books with an apple on top">
            <a:extLst>
              <a:ext uri="{FF2B5EF4-FFF2-40B4-BE49-F238E27FC236}">
                <a16:creationId xmlns:a16="http://schemas.microsoft.com/office/drawing/2014/main" id="{205B6AC3-855E-944E-9417-A9A5897129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5328708" y="1933871"/>
            <a:ext cx="5801784" cy="4351338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74458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4629D-0B61-D223-E81D-D587DC29F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Mention a specific detail or two:</a:t>
            </a:r>
            <a:br>
              <a:rPr lang="en-US" sz="3400"/>
            </a:br>
            <a:r>
              <a:rPr lang="en-US" sz="3400"/>
              <a:t>e.g., how this money will help you attain your goal</a:t>
            </a:r>
          </a:p>
        </p:txBody>
      </p:sp>
      <p:pic>
        <p:nvPicPr>
          <p:cNvPr id="5" name="Picture 4" descr="Large skydiving group mid-air">
            <a:extLst>
              <a:ext uri="{FF2B5EF4-FFF2-40B4-BE49-F238E27FC236}">
                <a16:creationId xmlns:a16="http://schemas.microsoft.com/office/drawing/2014/main" id="{1429F7DB-A2FA-85CF-4815-1CB3E331B8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4" r="2815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88861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x with pink ribbon">
            <a:extLst>
              <a:ext uri="{FF2B5EF4-FFF2-40B4-BE49-F238E27FC236}">
                <a16:creationId xmlns:a16="http://schemas.microsoft.com/office/drawing/2014/main" id="{C96FF61F-0AD7-2393-C00E-72F3104E6E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22" b="11908"/>
          <a:stretch/>
        </p:blipFill>
        <p:spPr>
          <a:xfrm>
            <a:off x="20" y="350739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5422B4-2268-4A78-F66F-5339CA3E8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99176"/>
            <a:ext cx="5200650" cy="15711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300" dirty="0"/>
              <a:t>Wrap it up with gratitude  </a:t>
            </a:r>
            <a:br>
              <a:rPr lang="en-US" sz="3300" dirty="0"/>
            </a:br>
            <a:r>
              <a:rPr lang="en-US" sz="3300" dirty="0"/>
              <a:t>and give a warm sign-off</a:t>
            </a:r>
          </a:p>
        </p:txBody>
      </p:sp>
    </p:spTree>
    <p:extLst>
      <p:ext uri="{BB962C8B-B14F-4D97-AF65-F5344CB8AC3E}">
        <p14:creationId xmlns:p14="http://schemas.microsoft.com/office/powerpoint/2010/main" val="1386519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EC20004-0BA9-DC04-AC5B-B43833666DFD}"/>
                  </a:ext>
                </a:extLst>
              </p14:cNvPr>
              <p14:cNvContentPartPr/>
              <p14:nvPr/>
            </p14:nvContentPartPr>
            <p14:xfrm>
              <a:off x="2256283" y="207187"/>
              <a:ext cx="360" cy="159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EC20004-0BA9-DC04-AC5B-B43833666D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47643" y="198547"/>
                <a:ext cx="180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A7D3FAC-11A3-EF30-06D0-155F13A1D6CD}"/>
                  </a:ext>
                </a:extLst>
              </p14:cNvPr>
              <p14:cNvContentPartPr/>
              <p14:nvPr/>
            </p14:nvContentPartPr>
            <p14:xfrm>
              <a:off x="2246203" y="27594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A7D3FAC-11A3-EF30-06D0-155F13A1D6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10563" y="24030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0E182EC-884D-FADC-E8B8-4F9FB5EF8319}"/>
                  </a:ext>
                </a:extLst>
              </p14:cNvPr>
              <p14:cNvContentPartPr/>
              <p14:nvPr/>
            </p14:nvContentPartPr>
            <p14:xfrm>
              <a:off x="-1063997" y="3263587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0E182EC-884D-FADC-E8B8-4F9FB5EF831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099997" y="322758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0EABA84-0D57-2EC0-AA7D-2E2853FDB8B0}"/>
                  </a:ext>
                </a:extLst>
              </p14:cNvPr>
              <p14:cNvContentPartPr/>
              <p14:nvPr/>
            </p14:nvContentPartPr>
            <p14:xfrm>
              <a:off x="5902363" y="561978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0EABA84-0D57-2EC0-AA7D-2E2853FDB8B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66723" y="5584147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30540B70-51FE-1068-1140-949B45A20720}"/>
              </a:ext>
            </a:extLst>
          </p:cNvPr>
          <p:cNvGrpSpPr/>
          <p:nvPr/>
        </p:nvGrpSpPr>
        <p:grpSpPr>
          <a:xfrm>
            <a:off x="5924323" y="5645707"/>
            <a:ext cx="57600" cy="45360"/>
            <a:chOff x="5924323" y="5645707"/>
            <a:chExt cx="57600" cy="4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17F9AB0-3475-3C1A-DE65-CB7E82A30765}"/>
                    </a:ext>
                  </a:extLst>
                </p14:cNvPr>
                <p14:cNvContentPartPr/>
                <p14:nvPr/>
              </p14:nvContentPartPr>
              <p14:xfrm>
                <a:off x="5981563" y="5690707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17F9AB0-3475-3C1A-DE65-CB7E82A3076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45923" y="565470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5CD9AF7-971A-F4B8-5F9C-3924000C8995}"/>
                    </a:ext>
                  </a:extLst>
                </p14:cNvPr>
                <p14:cNvContentPartPr/>
                <p14:nvPr/>
              </p14:nvContentPartPr>
              <p14:xfrm>
                <a:off x="5924323" y="5645707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5CD9AF7-971A-F4B8-5F9C-3924000C899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888683" y="560970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3D83A2-F9AD-1E3E-AFE0-EBB1A2D5D156}"/>
              </a:ext>
            </a:extLst>
          </p:cNvPr>
          <p:cNvGrpSpPr/>
          <p:nvPr/>
        </p:nvGrpSpPr>
        <p:grpSpPr>
          <a:xfrm>
            <a:off x="5883643" y="5590267"/>
            <a:ext cx="142200" cy="120960"/>
            <a:chOff x="5883643" y="5590267"/>
            <a:chExt cx="142200" cy="12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33ED979-A1DF-308E-A498-0F2D31B5532C}"/>
                    </a:ext>
                  </a:extLst>
                </p14:cNvPr>
                <p14:cNvContentPartPr/>
                <p14:nvPr/>
              </p14:nvContentPartPr>
              <p14:xfrm>
                <a:off x="5984083" y="5680627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33ED979-A1DF-308E-A498-0F2D31B5532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948083" y="564462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E2A7806-B378-31E0-63EA-C16430FD4FE9}"/>
                    </a:ext>
                  </a:extLst>
                </p14:cNvPr>
                <p14:cNvContentPartPr/>
                <p14:nvPr/>
              </p14:nvContentPartPr>
              <p14:xfrm>
                <a:off x="5883643" y="5599267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E2A7806-B378-31E0-63EA-C16430FD4FE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847643" y="556362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37DDF44-3C4B-A06A-CF84-7143BBBE4B7F}"/>
                    </a:ext>
                  </a:extLst>
                </p14:cNvPr>
                <p14:cNvContentPartPr/>
                <p14:nvPr/>
              </p14:nvContentPartPr>
              <p14:xfrm>
                <a:off x="5907043" y="5590267"/>
                <a:ext cx="118800" cy="120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37DDF44-3C4B-A06A-CF84-7143BBBE4B7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871043" y="5554627"/>
                  <a:ext cx="190440" cy="19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0E6BC80-9CD7-E3F1-05E9-D3632AEC5917}"/>
                  </a:ext>
                </a:extLst>
              </p14:cNvPr>
              <p14:cNvContentPartPr/>
              <p14:nvPr/>
            </p14:nvContentPartPr>
            <p14:xfrm>
              <a:off x="2178883" y="205027"/>
              <a:ext cx="195480" cy="213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0E6BC80-9CD7-E3F1-05E9-D3632AEC591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42883" y="169387"/>
                <a:ext cx="26712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0397099-ACFC-F81F-824B-C8104680990C}"/>
                  </a:ext>
                </a:extLst>
              </p14:cNvPr>
              <p14:cNvContentPartPr/>
              <p14:nvPr/>
            </p14:nvContentPartPr>
            <p14:xfrm>
              <a:off x="-1104677" y="3232627"/>
              <a:ext cx="57960" cy="56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0397099-ACFC-F81F-824B-C8104680990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-1140317" y="3196987"/>
                <a:ext cx="12960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91D5D4C-B136-2B88-B23F-AFE44684C1B1}"/>
                  </a:ext>
                </a:extLst>
              </p14:cNvPr>
              <p14:cNvContentPartPr/>
              <p14:nvPr/>
            </p14:nvContentPartPr>
            <p14:xfrm>
              <a:off x="4574323" y="997387"/>
              <a:ext cx="3600" cy="2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91D5D4C-B136-2B88-B23F-AFE44684C1B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565683" y="988747"/>
                <a:ext cx="2124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13ADC42-10C4-31F9-8038-F8DAE966DD88}"/>
                  </a:ext>
                </a:extLst>
              </p14:cNvPr>
              <p14:cNvContentPartPr/>
              <p14:nvPr/>
            </p14:nvContentPartPr>
            <p14:xfrm>
              <a:off x="6710203" y="1610827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13ADC42-10C4-31F9-8038-F8DAE966DD8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701563" y="160182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F21B47B-CEEE-9170-3E0C-38F1FFCC5E2E}"/>
                  </a:ext>
                </a:extLst>
              </p14:cNvPr>
              <p14:cNvContentPartPr/>
              <p14:nvPr/>
            </p14:nvContentPartPr>
            <p14:xfrm>
              <a:off x="5137003" y="526867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F21B47B-CEEE-9170-3E0C-38F1FFCC5E2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128363" y="517867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" name="Picture 19" descr="A white paper with red text&#10;&#10;AI-generated content may be incorrect.">
            <a:extLst>
              <a:ext uri="{FF2B5EF4-FFF2-40B4-BE49-F238E27FC236}">
                <a16:creationId xmlns:a16="http://schemas.microsoft.com/office/drawing/2014/main" id="{68E93165-7BFB-7951-4345-99A5D06443A3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216150" y="63500"/>
            <a:ext cx="77597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49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4F2FA-F7F4-3FD0-49BF-57ED4433A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I will insert your photo with the scholarship presenter at valedictory before mailing your thank-you letter.</a:t>
            </a:r>
          </a:p>
        </p:txBody>
      </p:sp>
      <p:pic>
        <p:nvPicPr>
          <p:cNvPr id="5" name="Picture 4" descr="High angle view of a rolled paper, brown notebook, and black notepad on a wooden table">
            <a:extLst>
              <a:ext uri="{FF2B5EF4-FFF2-40B4-BE49-F238E27FC236}">
                <a16:creationId xmlns:a16="http://schemas.microsoft.com/office/drawing/2014/main" id="{BAF29F14-2EA8-7F96-1E86-03CA965AEE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962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69783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32879-B0F5-8C3A-6A4C-41BD1C80B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2" y="741391"/>
            <a:ext cx="5479719" cy="1616203"/>
          </a:xfrm>
        </p:spPr>
        <p:txBody>
          <a:bodyPr anchor="b">
            <a:normAutofit fontScale="90000"/>
          </a:bodyPr>
          <a:lstStyle/>
          <a:p>
            <a:r>
              <a:rPr lang="en-US" sz="2700" b="1" dirty="0"/>
              <a:t>Word Doc or </a:t>
            </a:r>
            <a:r>
              <a:rPr lang="en-US" sz="2700" b="1"/>
              <a:t>Google Doc E-copies </a:t>
            </a:r>
            <a:r>
              <a:rPr lang="en-US" sz="2700" b="1" dirty="0"/>
              <a:t>due to Ms. Koo by June 20</a:t>
            </a:r>
            <a:r>
              <a:rPr lang="en-US" sz="2700" b="1" baseline="30000" dirty="0"/>
              <a:t>th</a:t>
            </a:r>
            <a:r>
              <a:rPr lang="en-US" sz="2700" b="1" dirty="0"/>
              <a:t> for proof-reading</a:t>
            </a:r>
            <a:br>
              <a:rPr lang="en-US" sz="2700" b="1" dirty="0"/>
            </a:br>
            <a:r>
              <a:rPr lang="en-US" sz="2700" b="1" dirty="0"/>
              <a:t>skoo@sd38.bc.ca</a:t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46E8A-5E30-AFD7-9EF0-6504CC345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6"/>
            <a:ext cx="5479719" cy="3447832"/>
          </a:xfrm>
        </p:spPr>
        <p:txBody>
          <a:bodyPr anchor="t">
            <a:normAutofit lnSpcReduction="10000"/>
          </a:bodyPr>
          <a:lstStyle/>
          <a:p>
            <a:r>
              <a:rPr lang="en-US" sz="2000" dirty="0"/>
              <a:t>Ms. Koo returns proof-read e-copies to writers by June 23</a:t>
            </a:r>
            <a:r>
              <a:rPr lang="en-US" sz="2000" baseline="30000" dirty="0"/>
              <a:t>th</a:t>
            </a:r>
            <a:endParaRPr lang="en-US" sz="2000" dirty="0"/>
          </a:p>
          <a:p>
            <a:r>
              <a:rPr lang="en-US" sz="2000" b="1" dirty="0">
                <a:solidFill>
                  <a:srgbClr val="FF0000"/>
                </a:solidFill>
              </a:rPr>
              <a:t>Final hardcopies to Ms. Koo by June 26th</a:t>
            </a:r>
          </a:p>
          <a:p>
            <a:r>
              <a:rPr lang="en-US" sz="2000" dirty="0"/>
              <a:t>Final copies can be written by hand or typed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Use a larger-sized envelope (24 X16 cm). Remember to write your return address in the upper lefthand corner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Remember to affix a stamp to the envelope</a:t>
            </a:r>
          </a:p>
          <a:p>
            <a:r>
              <a:rPr lang="en-US" sz="2000" dirty="0"/>
              <a:t>Insert your letter in the envelope but do </a:t>
            </a:r>
            <a:r>
              <a:rPr lang="en-US" sz="2000" b="1" dirty="0"/>
              <a:t>not</a:t>
            </a:r>
            <a:r>
              <a:rPr lang="en-US" sz="2000" dirty="0"/>
              <a:t> seal your letter</a:t>
            </a:r>
          </a:p>
          <a:p>
            <a:endParaRPr lang="en-US" sz="2000" dirty="0"/>
          </a:p>
        </p:txBody>
      </p:sp>
      <p:pic>
        <p:nvPicPr>
          <p:cNvPr id="5" name="Picture 4" descr="A hand holding a pen and shading circles on a sheet">
            <a:extLst>
              <a:ext uri="{FF2B5EF4-FFF2-40B4-BE49-F238E27FC236}">
                <a16:creationId xmlns:a16="http://schemas.microsoft.com/office/drawing/2014/main" id="{222D8041-A7B5-D43B-CC38-3BAA2CEE0B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51" r="32649" b="-1"/>
          <a:stretch/>
        </p:blipFill>
        <p:spPr>
          <a:xfrm>
            <a:off x="7270812" y="10"/>
            <a:ext cx="492118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43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5094</TotalTime>
  <Words>357</Words>
  <Application>Microsoft Macintosh PowerPoint</Application>
  <PresentationFormat>Widescreen</PresentationFormat>
  <Paragraphs>32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Aldhabi</vt:lpstr>
      <vt:lpstr>Aptos</vt:lpstr>
      <vt:lpstr>Aptos Display</vt:lpstr>
      <vt:lpstr>Arial</vt:lpstr>
      <vt:lpstr>Calisto MT</vt:lpstr>
      <vt:lpstr>Office Theme</vt:lpstr>
      <vt:lpstr>Sure ways NOT to receive your scholarship</vt:lpstr>
      <vt:lpstr>How to write a good thank-you letter</vt:lpstr>
      <vt:lpstr>Address the scholarship/bursary donor(s) properly</vt:lpstr>
      <vt:lpstr>Get right to the point and express your thanks in the first sentence</vt:lpstr>
      <vt:lpstr>Mention a specific detail or two: e.g., how this money will help you attain your goal</vt:lpstr>
      <vt:lpstr>Wrap it up with gratitude   and give a warm sign-off</vt:lpstr>
      <vt:lpstr>PowerPoint Presentation</vt:lpstr>
      <vt:lpstr>I will insert your photo with the scholarship presenter at valedictory before mailing your thank-you letter.</vt:lpstr>
      <vt:lpstr>Word Doc or Google Doc E-copies due to Ms. Koo by June 20th for proof-reading skoo@sd38.bc.ca </vt:lpstr>
      <vt:lpstr>RECIPIENTS OF THE  DISTRICT/AUTHORITY SCHOLARSHIPS</vt:lpstr>
      <vt:lpstr>Important Information for accessing your scholarship/ bursary funds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Susan Koo</dc:creator>
  <cp:lastModifiedBy>Susan Koo</cp:lastModifiedBy>
  <cp:revision>63</cp:revision>
  <dcterms:created xsi:type="dcterms:W3CDTF">2024-06-16T18:48:47Z</dcterms:created>
  <dcterms:modified xsi:type="dcterms:W3CDTF">2025-06-16T20:21:39Z</dcterms:modified>
</cp:coreProperties>
</file>